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58" r:id="rId4"/>
    <p:sldId id="260" r:id="rId5"/>
    <p:sldId id="261" r:id="rId6"/>
    <p:sldId id="265" r:id="rId7"/>
    <p:sldId id="259" r:id="rId8"/>
    <p:sldId id="262" r:id="rId9"/>
    <p:sldId id="264" r:id="rId10"/>
    <p:sldId id="263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413" autoAdjust="0"/>
  </p:normalViewPr>
  <p:slideViewPr>
    <p:cSldViewPr snapToGrid="0">
      <p:cViewPr varScale="1">
        <p:scale>
          <a:sx n="106" d="100"/>
          <a:sy n="106" d="100"/>
        </p:scale>
        <p:origin x="73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F2BF2-0027-48C0-A832-2C990E272568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EC54B-E455-4562-AB05-7292466B2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88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http://www.controller.com/listingsdetail/aircraft-for-sale/BOMBARDIER-CHALLENGER-601-3A-ER/1991-BOMBARDIER-CHALLENGER-601-3A-ER/1271959.htm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http://e-ditionsbyfry.com/ActiveMagazine/getBook.asp?Path=WAC/2008/07/01&amp;BookCollection=WAC&amp;ReaderStyle=Gray&amp;page=92</a:t>
            </a:r>
          </a:p>
          <a:p>
            <a:endParaRPr lang="en-US" dirty="0" smtClean="0"/>
          </a:p>
          <a:p>
            <a:r>
              <a:rPr lang="en-US" dirty="0" smtClean="0"/>
              <a:t>Runway length can vary</a:t>
            </a:r>
            <a:r>
              <a:rPr lang="en-US" baseline="0" dirty="0" smtClean="0"/>
              <a:t> based on temperature and weight. </a:t>
            </a:r>
            <a:r>
              <a:rPr lang="en-US" baseline="0" dirty="0" err="1" smtClean="0"/>
              <a:t>Sodona</a:t>
            </a:r>
            <a:r>
              <a:rPr lang="en-US" baseline="0" dirty="0" smtClean="0"/>
              <a:t>, AZ airport, while can support this aircraft, you can not take off during the heat of the day for a long flight.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70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http://williams.best.vwh.net/avform.htm#Dist</a:t>
            </a:r>
          </a:p>
          <a:p>
            <a:pPr marL="0" indent="0">
              <a:buNone/>
            </a:pPr>
            <a:r>
              <a:rPr lang="en-US" dirty="0" smtClean="0"/>
              <a:t>http://www.gcmap.com/faq/gccalc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88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http://www.chartersuitesoftware.com/updateairports.htm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94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did not take into account the 2 hour fuel reserve that is required.</a:t>
            </a:r>
          </a:p>
          <a:p>
            <a:r>
              <a:rPr lang="en-US" baseline="0" dirty="0" smtClean="0"/>
              <a:t>I believe that there is also special fuel requirement when flying over water.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1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http://www.spatialreference.org/ref/epsg/4326/</a:t>
            </a:r>
          </a:p>
          <a:p>
            <a:pPr marL="0" indent="0">
              <a:buNone/>
            </a:pPr>
            <a:r>
              <a:rPr lang="en-US" dirty="0" smtClean="0"/>
              <a:t>http://postgis.net/docs/manual-2.0/ST_Point.html</a:t>
            </a:r>
          </a:p>
          <a:p>
            <a:r>
              <a:rPr lang="en-US" dirty="0" smtClean="0"/>
              <a:t>WGS 84 = World Geodetic System dated 1984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54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0.1881 nm difference between the two methods.</a:t>
            </a:r>
          </a:p>
          <a:p>
            <a:r>
              <a:rPr lang="en-US" dirty="0" smtClean="0"/>
              <a:t>http://postgis.net/docs/manual-2.0/ST_DWithin.html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86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http://www.irs.gov/pub/irs-pdf/i720.pdf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6EC54B-E455-4562-AB05-7292466B2D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1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66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5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20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9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7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9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8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8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25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7C490-4B3E-4360-B551-1F27A7C7F792}" type="datetimeFigureOut">
              <a:rPr lang="en-US" smtClean="0"/>
              <a:t>4/28/2013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48A46-0DF7-4FE7-90B7-07DE8EA8D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7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</a:t>
            </a:r>
            <a:r>
              <a:rPr lang="en-US" dirty="0"/>
              <a:t>GIS in </a:t>
            </a:r>
            <a:r>
              <a:rPr lang="en-US" dirty="0" err="1" smtClean="0"/>
              <a:t>Postgres</a:t>
            </a:r>
            <a:r>
              <a:rPr lang="en-US" dirty="0" smtClean="0"/>
              <a:t> – Part 2</a:t>
            </a:r>
            <a:br>
              <a:rPr lang="en-US" dirty="0" smtClean="0"/>
            </a:br>
            <a:r>
              <a:rPr lang="en-US" sz="5300" dirty="0" smtClean="0"/>
              <a:t>Real World Examples of </a:t>
            </a:r>
            <a:r>
              <a:rPr lang="en-US" sz="5300" dirty="0" err="1" smtClean="0"/>
              <a:t>PostGIS</a:t>
            </a:r>
            <a:endParaRPr lang="en-US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0108"/>
            <a:ext cx="9144000" cy="1267691"/>
          </a:xfrm>
        </p:spPr>
        <p:txBody>
          <a:bodyPr>
            <a:normAutofit/>
          </a:bodyPr>
          <a:lstStyle/>
          <a:p>
            <a:r>
              <a:rPr lang="en-US" dirty="0" smtClean="0"/>
              <a:t>By Lloyd </a:t>
            </a:r>
            <a:r>
              <a:rPr lang="en-US" dirty="0" err="1" smtClean="0"/>
              <a:t>Albin</a:t>
            </a:r>
            <a:endParaRPr lang="en-US" dirty="0"/>
          </a:p>
          <a:p>
            <a:r>
              <a:rPr lang="en-US" dirty="0" smtClean="0"/>
              <a:t>Seattle Postgres Users Group (</a:t>
            </a:r>
            <a:r>
              <a:rPr lang="en-US" dirty="0" err="1" smtClean="0"/>
              <a:t>SeaPUG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27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Rates </a:t>
            </a:r>
            <a:r>
              <a:rPr lang="en-US" smtClean="0"/>
              <a:t>with Taxes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9452882"/>
              </p:ext>
            </p:extLst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3063"/>
                <a:gridCol w="6029608"/>
                <a:gridCol w="18929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$10,000 per flight hour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$20,728.16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Federal Excise</a:t>
                      </a:r>
                      <a:r>
                        <a:rPr lang="en-US" baseline="0" dirty="0" smtClean="0"/>
                        <a:t> 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$1,554.61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Domestic Segment 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$3.90 per passenger x 12 passengers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$46.80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Grand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$22,329.57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43148" y="4180114"/>
            <a:ext cx="10545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Quoting software bases the rates on per hour, nautical mile, or mile.</a:t>
            </a:r>
          </a:p>
          <a:p>
            <a:endParaRPr lang="en-US" dirty="0" smtClean="0"/>
          </a:p>
          <a:p>
            <a:r>
              <a:rPr lang="en-US" dirty="0" smtClean="0"/>
              <a:t>The Federal Excise Tax is also applied to Food, Stewards, Ground Transportation, etc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 smtClean="0"/>
              <a:t>No segment tax at rural airports</a:t>
            </a:r>
          </a:p>
          <a:p>
            <a:r>
              <a:rPr lang="en-US" dirty="0" smtClean="0"/>
              <a:t>International Segment Tax of $17.20 per passenger.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5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GeoSpatial</a:t>
            </a:r>
            <a:r>
              <a:rPr lang="en-US" dirty="0" smtClean="0"/>
              <a:t> Downloads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http://geography.wa.gov/GeospatialPortal/index.shtml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://geography.wa.gov/GeospatialPortal/dataDownload.shtml</a:t>
            </a:r>
          </a:p>
        </p:txBody>
      </p:sp>
    </p:spTree>
    <p:extLst>
      <p:ext uri="{BB962C8B-B14F-4D97-AF65-F5344CB8AC3E}">
        <p14:creationId xmlns:p14="http://schemas.microsoft.com/office/powerpoint/2010/main" val="2422457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457"/>
            <a:ext cx="10515600" cy="1325563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325"/>
            <a:ext cx="10515600" cy="561767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Aircraft Photo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://www.controller.com/listingsdetail/aircraft-for-sale/BOMBARDIER-CHALLENGER-601-3A-ER/1991-BOMBARDIER-CHALLENGER-601-3A-ER/1271959.htm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Aircraft Specifications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://e-ditionsbyfry.com/ActiveMagazine/getBook.asp?Path=WAC/2008/07/01&amp;BookCollection=WAC&amp;ReaderStyle=Gray&amp;page=92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Great Circle Math </a:t>
            </a:r>
            <a:r>
              <a:rPr lang="en-US" smtClean="0"/>
              <a:t>and other </a:t>
            </a:r>
            <a:r>
              <a:rPr lang="en-US" dirty="0" smtClean="0"/>
              <a:t>aircraft related math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://williams.best.vwh.net/avform.htm#Dist</a:t>
            </a:r>
          </a:p>
          <a:p>
            <a:pPr marL="0" indent="0">
              <a:buNone/>
            </a:pPr>
            <a:r>
              <a:rPr lang="en-US" dirty="0"/>
              <a:t>http://www.gcmap.com/faq/gccalc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Airport Database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://www.chartersuitesoftware.com/updateairports.htm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Spatial Reference: EPSG </a:t>
            </a:r>
            <a:r>
              <a:rPr lang="en-US" dirty="0"/>
              <a:t>Projection 4326 - WGS </a:t>
            </a:r>
            <a:r>
              <a:rPr lang="en-US" dirty="0" smtClean="0"/>
              <a:t>84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://www.spatialreference.org/ref/epsg/4326/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IRS Publication 720 – Flight Taxes</a:t>
            </a: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://www.irs.gov/pub/irs-pdf/i720.pdf</a:t>
            </a:r>
          </a:p>
        </p:txBody>
      </p:sp>
    </p:spTree>
    <p:extLst>
      <p:ext uri="{BB962C8B-B14F-4D97-AF65-F5344CB8AC3E}">
        <p14:creationId xmlns:p14="http://schemas.microsoft.com/office/powerpoint/2010/main" val="288297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Use for GIS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Many website need to find all of y within x miles of z.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Examples: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Groupon.com - Find </a:t>
            </a:r>
            <a:r>
              <a:rPr lang="en-US" dirty="0"/>
              <a:t>all of </a:t>
            </a:r>
            <a:r>
              <a:rPr lang="en-US" dirty="0" smtClean="0"/>
              <a:t>ad’s </a:t>
            </a:r>
            <a:r>
              <a:rPr lang="en-US" dirty="0"/>
              <a:t>within </a:t>
            </a:r>
            <a:r>
              <a:rPr lang="en-US" dirty="0" smtClean="0"/>
              <a:t>x </a:t>
            </a:r>
            <a:r>
              <a:rPr lang="en-US" dirty="0"/>
              <a:t>miles of </a:t>
            </a:r>
            <a:r>
              <a:rPr lang="en-US" dirty="0" smtClean="0"/>
              <a:t>home/work/city.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Limos.com </a:t>
            </a:r>
            <a:r>
              <a:rPr lang="en-US" dirty="0"/>
              <a:t>- </a:t>
            </a:r>
            <a:r>
              <a:rPr lang="en-US" dirty="0" smtClean="0"/>
              <a:t>Find </a:t>
            </a:r>
            <a:r>
              <a:rPr lang="en-US" dirty="0"/>
              <a:t>all of </a:t>
            </a:r>
            <a:r>
              <a:rPr lang="en-US" dirty="0" smtClean="0"/>
              <a:t>limo companies </a:t>
            </a:r>
            <a:r>
              <a:rPr lang="en-US" dirty="0"/>
              <a:t>within x miles of </a:t>
            </a:r>
            <a:r>
              <a:rPr lang="en-US" dirty="0" smtClean="0"/>
              <a:t>pickup.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Maps.google.com </a:t>
            </a:r>
            <a:r>
              <a:rPr lang="en-US" dirty="0"/>
              <a:t>- </a:t>
            </a:r>
            <a:r>
              <a:rPr lang="en-US" dirty="0" smtClean="0"/>
              <a:t>Find </a:t>
            </a:r>
            <a:r>
              <a:rPr lang="en-US" dirty="0"/>
              <a:t>all </a:t>
            </a:r>
            <a:r>
              <a:rPr lang="en-US" dirty="0" smtClean="0"/>
              <a:t>business’s within </a:t>
            </a:r>
            <a:r>
              <a:rPr lang="en-US" dirty="0"/>
              <a:t>x miles of </a:t>
            </a:r>
            <a:r>
              <a:rPr lang="en-US" dirty="0" smtClean="0"/>
              <a:t>address/city.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this demo we will be using a charter airlines quoting system that uses the same math as the above examples.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78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499" y="-751437"/>
            <a:ext cx="12276499" cy="8184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Challenger 601-3A - Performance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25815"/>
              </p:ext>
            </p:extLst>
          </p:nvPr>
        </p:nvGraphicFramePr>
        <p:xfrm>
          <a:off x="4275117" y="5808494"/>
          <a:ext cx="7793152" cy="948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532"/>
                <a:gridCol w="1318161"/>
                <a:gridCol w="1745673"/>
                <a:gridCol w="1270660"/>
                <a:gridCol w="760021"/>
                <a:gridCol w="593766"/>
                <a:gridCol w="917339"/>
              </a:tblGrid>
              <a:tr h="57633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Fuel Range (nm)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Payload Range (nm)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Long Range Cruise Speed (</a:t>
                      </a:r>
                      <a:r>
                        <a:rPr lang="en-US" sz="1600" dirty="0" err="1" smtClean="0"/>
                        <a:t>nmph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Min Runway Length (</a:t>
                      </a:r>
                      <a:r>
                        <a:rPr lang="en-US" sz="1600" dirty="0" err="1" smtClean="0"/>
                        <a:t>ft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</a:t>
                      </a:r>
                      <a:r>
                        <a:rPr lang="en-US" sz="1600" dirty="0" err="1" smtClean="0"/>
                        <a:t>Pax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Rate (</a:t>
                      </a:r>
                      <a:r>
                        <a:rPr lang="en-US" sz="1600" dirty="0" err="1" smtClean="0"/>
                        <a:t>hr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3690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3,370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2,182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2,850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$10,000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98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027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great circle distance d between two points with coordinates {lat1,lon1} and {lat2,lon2} is given by: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d=</a:t>
            </a:r>
            <a:r>
              <a:rPr lang="en-US" dirty="0" err="1"/>
              <a:t>acos</a:t>
            </a:r>
            <a:r>
              <a:rPr lang="en-US" dirty="0"/>
              <a:t>(sin(lat1)*sin(lat2)+</a:t>
            </a:r>
            <a:r>
              <a:rPr lang="en-US" dirty="0" err="1"/>
              <a:t>cos</a:t>
            </a:r>
            <a:r>
              <a:rPr lang="en-US" dirty="0"/>
              <a:t>(lat1)*</a:t>
            </a:r>
            <a:r>
              <a:rPr lang="en-US" dirty="0" err="1"/>
              <a:t>cos</a:t>
            </a:r>
            <a:r>
              <a:rPr lang="en-US" dirty="0"/>
              <a:t>(lat2)*</a:t>
            </a:r>
            <a:r>
              <a:rPr lang="en-US" dirty="0" err="1"/>
              <a:t>cos</a:t>
            </a:r>
            <a:r>
              <a:rPr lang="en-US" dirty="0"/>
              <a:t>(lon1-lon2))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mathematically equivalent formula, which is less subject to rounding error for short distances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d=2*</a:t>
            </a:r>
            <a:r>
              <a:rPr lang="en-US" dirty="0" err="1"/>
              <a:t>asin</a:t>
            </a:r>
            <a:r>
              <a:rPr lang="en-US" dirty="0"/>
              <a:t>(</a:t>
            </a:r>
            <a:r>
              <a:rPr lang="en-US" dirty="0" err="1"/>
              <a:t>sqrt</a:t>
            </a:r>
            <a:r>
              <a:rPr lang="en-US" dirty="0"/>
              <a:t>((sin((lat1-lat2)/2))^2 + </a:t>
            </a:r>
          </a:p>
          <a:p>
            <a:pPr marL="0" indent="0">
              <a:buNone/>
            </a:pPr>
            <a:r>
              <a:rPr lang="en-US" dirty="0"/>
              <a:t>                 </a:t>
            </a:r>
            <a:r>
              <a:rPr lang="en-US" dirty="0" err="1"/>
              <a:t>cos</a:t>
            </a:r>
            <a:r>
              <a:rPr lang="en-US" dirty="0"/>
              <a:t>(lat1)*</a:t>
            </a:r>
            <a:r>
              <a:rPr lang="en-US" dirty="0" err="1"/>
              <a:t>cos</a:t>
            </a:r>
            <a:r>
              <a:rPr lang="en-US" dirty="0"/>
              <a:t>(lat2)*(sin((lon1-lon2)/2))^2))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Convert </a:t>
            </a:r>
            <a:r>
              <a:rPr lang="en-US" dirty="0"/>
              <a:t>longitude and latitude to radians (multiply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r>
              <a:rPr lang="en-US" dirty="0" smtClean="0"/>
              <a:t> by </a:t>
            </a:r>
            <a:r>
              <a:rPr lang="en-US" dirty="0"/>
              <a:t>pi/180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Convert radians to nautical miles (multiply d by 180*60/pi())</a:t>
            </a:r>
          </a:p>
        </p:txBody>
      </p:sp>
    </p:spTree>
    <p:extLst>
      <p:ext uri="{BB962C8B-B14F-4D97-AF65-F5344CB8AC3E}">
        <p14:creationId xmlns:p14="http://schemas.microsoft.com/office/powerpoint/2010/main" val="7177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SQL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4425"/>
            <a:ext cx="10515600" cy="35610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SELECT </a:t>
            </a:r>
            <a:r>
              <a:rPr lang="en-US" dirty="0" err="1"/>
              <a:t>d.airportname</a:t>
            </a:r>
            <a:r>
              <a:rPr lang="en-US" dirty="0"/>
              <a:t>, </a:t>
            </a:r>
            <a:r>
              <a:rPr lang="en-US" dirty="0" err="1"/>
              <a:t>d.identifier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        (2*</a:t>
            </a:r>
            <a:r>
              <a:rPr lang="en-US" dirty="0" err="1"/>
              <a:t>asin</a:t>
            </a:r>
            <a:r>
              <a:rPr lang="en-US" dirty="0"/>
              <a:t>(</a:t>
            </a:r>
            <a:r>
              <a:rPr lang="en-US" dirty="0" err="1"/>
              <a:t>sqrt</a:t>
            </a:r>
            <a:r>
              <a:rPr lang="en-US" dirty="0"/>
              <a:t>((sin(((</a:t>
            </a:r>
            <a:r>
              <a:rPr lang="en-US" dirty="0" err="1"/>
              <a:t>o.lat</a:t>
            </a:r>
            <a:r>
              <a:rPr lang="en-US" dirty="0"/>
              <a:t>*pi()/180)-(</a:t>
            </a:r>
            <a:r>
              <a:rPr lang="en-US" dirty="0" err="1"/>
              <a:t>d.lat</a:t>
            </a:r>
            <a:r>
              <a:rPr lang="en-US" dirty="0"/>
              <a:t>*pi()/180))/2))^2+cos((</a:t>
            </a:r>
            <a:r>
              <a:rPr lang="en-US" dirty="0" err="1"/>
              <a:t>o.lat</a:t>
            </a:r>
            <a:r>
              <a:rPr lang="en-US" dirty="0"/>
              <a:t>*pi()/180))*</a:t>
            </a:r>
            <a:r>
              <a:rPr lang="en-US" dirty="0" err="1"/>
              <a:t>cos</a:t>
            </a:r>
            <a:r>
              <a:rPr lang="en-US" dirty="0"/>
              <a:t>((</a:t>
            </a:r>
            <a:r>
              <a:rPr lang="en-US" dirty="0" err="1"/>
              <a:t>d.lat</a:t>
            </a:r>
            <a:r>
              <a:rPr lang="en-US" dirty="0"/>
              <a:t>*pi()/180))*(sin(((</a:t>
            </a:r>
            <a:r>
              <a:rPr lang="en-US" dirty="0" err="1"/>
              <a:t>o.lon</a:t>
            </a:r>
            <a:r>
              <a:rPr lang="en-US" dirty="0"/>
              <a:t>*pi()/180)-(</a:t>
            </a:r>
            <a:r>
              <a:rPr lang="en-US" dirty="0" err="1"/>
              <a:t>d.lon</a:t>
            </a:r>
            <a:r>
              <a:rPr lang="en-US" dirty="0"/>
              <a:t>*pi()/180))/2))^2)))*180*60/pi() AS </a:t>
            </a:r>
            <a:r>
              <a:rPr lang="en-US" dirty="0" err="1" smtClean="0"/>
              <a:t>distance_nm</a:t>
            </a:r>
            <a:r>
              <a:rPr lang="en-US" dirty="0" smtClean="0"/>
              <a:t>,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((2*</a:t>
            </a:r>
            <a:r>
              <a:rPr lang="en-US" dirty="0" err="1"/>
              <a:t>asin</a:t>
            </a:r>
            <a:r>
              <a:rPr lang="en-US" dirty="0"/>
              <a:t>(</a:t>
            </a:r>
            <a:r>
              <a:rPr lang="en-US" dirty="0" err="1"/>
              <a:t>sqrt</a:t>
            </a:r>
            <a:r>
              <a:rPr lang="en-US" dirty="0"/>
              <a:t>((sin(((</a:t>
            </a:r>
            <a:r>
              <a:rPr lang="en-US" dirty="0" err="1"/>
              <a:t>o.lat</a:t>
            </a:r>
            <a:r>
              <a:rPr lang="en-US" dirty="0"/>
              <a:t>*pi()/180)-(</a:t>
            </a:r>
            <a:r>
              <a:rPr lang="en-US" dirty="0" err="1"/>
              <a:t>d.lat</a:t>
            </a:r>
            <a:r>
              <a:rPr lang="en-US" dirty="0"/>
              <a:t>*pi()/180))/2))^2+cos((</a:t>
            </a:r>
            <a:r>
              <a:rPr lang="en-US" dirty="0" err="1"/>
              <a:t>o.lat</a:t>
            </a:r>
            <a:r>
              <a:rPr lang="en-US" dirty="0"/>
              <a:t>*pi()/180))*</a:t>
            </a:r>
            <a:r>
              <a:rPr lang="en-US" dirty="0" err="1"/>
              <a:t>cos</a:t>
            </a:r>
            <a:r>
              <a:rPr lang="en-US" dirty="0"/>
              <a:t>((</a:t>
            </a:r>
            <a:r>
              <a:rPr lang="en-US" dirty="0" err="1"/>
              <a:t>d.lat</a:t>
            </a:r>
            <a:r>
              <a:rPr lang="en-US" dirty="0"/>
              <a:t>*pi()/180))*(sin(((</a:t>
            </a:r>
            <a:r>
              <a:rPr lang="en-US" dirty="0" err="1"/>
              <a:t>o.lon</a:t>
            </a:r>
            <a:r>
              <a:rPr lang="en-US" dirty="0"/>
              <a:t>*pi()/180)-(</a:t>
            </a:r>
            <a:r>
              <a:rPr lang="en-US" dirty="0" err="1"/>
              <a:t>d.lon</a:t>
            </a:r>
            <a:r>
              <a:rPr lang="en-US" dirty="0"/>
              <a:t>*pi()/180))/2))^2)))*180*60/pi())/400 AS hours,</a:t>
            </a:r>
          </a:p>
          <a:p>
            <a:pPr marL="0" indent="0">
              <a:buNone/>
            </a:pPr>
            <a:r>
              <a:rPr lang="en-US" dirty="0"/>
              <a:t>        ((2*</a:t>
            </a:r>
            <a:r>
              <a:rPr lang="en-US" dirty="0" err="1"/>
              <a:t>asin</a:t>
            </a:r>
            <a:r>
              <a:rPr lang="en-US" dirty="0"/>
              <a:t>(</a:t>
            </a:r>
            <a:r>
              <a:rPr lang="en-US" dirty="0" err="1"/>
              <a:t>sqrt</a:t>
            </a:r>
            <a:r>
              <a:rPr lang="en-US" dirty="0"/>
              <a:t>((sin(((</a:t>
            </a:r>
            <a:r>
              <a:rPr lang="en-US" dirty="0" err="1"/>
              <a:t>o.lat</a:t>
            </a:r>
            <a:r>
              <a:rPr lang="en-US" dirty="0"/>
              <a:t>*pi()/180)-(</a:t>
            </a:r>
            <a:r>
              <a:rPr lang="en-US" dirty="0" err="1"/>
              <a:t>d.lat</a:t>
            </a:r>
            <a:r>
              <a:rPr lang="en-US" dirty="0"/>
              <a:t>*pi()/180))/2))^2+cos((</a:t>
            </a:r>
            <a:r>
              <a:rPr lang="en-US" dirty="0" err="1"/>
              <a:t>o.lat</a:t>
            </a:r>
            <a:r>
              <a:rPr lang="en-US" dirty="0"/>
              <a:t>*pi()/180))*</a:t>
            </a:r>
            <a:r>
              <a:rPr lang="en-US" dirty="0" err="1"/>
              <a:t>cos</a:t>
            </a:r>
            <a:r>
              <a:rPr lang="en-US" dirty="0"/>
              <a:t>((</a:t>
            </a:r>
            <a:r>
              <a:rPr lang="en-US" dirty="0" err="1"/>
              <a:t>d.lat</a:t>
            </a:r>
            <a:r>
              <a:rPr lang="en-US" dirty="0"/>
              <a:t>*pi()/180))*(sin(((</a:t>
            </a:r>
            <a:r>
              <a:rPr lang="en-US" dirty="0" err="1"/>
              <a:t>o.lon</a:t>
            </a:r>
            <a:r>
              <a:rPr lang="en-US" dirty="0"/>
              <a:t>*pi()/180)-(</a:t>
            </a:r>
            <a:r>
              <a:rPr lang="en-US" dirty="0" err="1"/>
              <a:t>d.lon</a:t>
            </a:r>
            <a:r>
              <a:rPr lang="en-US" dirty="0"/>
              <a:t>*pi()/180))/2))^2)))*180*60/pi())/400*10000 AS 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FROM </a:t>
            </a:r>
            <a:r>
              <a:rPr lang="en-US" dirty="0" err="1"/>
              <a:t>flights.airports</a:t>
            </a:r>
            <a:r>
              <a:rPr lang="en-US" dirty="0"/>
              <a:t> AS o, </a:t>
            </a:r>
            <a:r>
              <a:rPr lang="en-US" dirty="0" err="1"/>
              <a:t>flights.airports</a:t>
            </a:r>
            <a:r>
              <a:rPr lang="en-US" dirty="0"/>
              <a:t> AS d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o.identifier</a:t>
            </a:r>
            <a:r>
              <a:rPr lang="en-US" dirty="0"/>
              <a:t> = </a:t>
            </a:r>
            <a:r>
              <a:rPr lang="en-US" dirty="0" smtClean="0"/>
              <a:t>'KBLI' AND </a:t>
            </a:r>
            <a:r>
              <a:rPr lang="en-US" dirty="0" err="1"/>
              <a:t>d.identifier</a:t>
            </a:r>
            <a:r>
              <a:rPr lang="en-US" dirty="0"/>
              <a:t> &lt;&gt; </a:t>
            </a:r>
            <a:r>
              <a:rPr lang="en-US" dirty="0" smtClean="0"/>
              <a:t>'KBLI' AND </a:t>
            </a:r>
            <a:r>
              <a:rPr lang="en-US" dirty="0" err="1"/>
              <a:t>d.jet</a:t>
            </a:r>
            <a:r>
              <a:rPr lang="en-US" dirty="0"/>
              <a:t> = 1 </a:t>
            </a:r>
            <a:r>
              <a:rPr lang="en-US" dirty="0" smtClean="0"/>
              <a:t>AND </a:t>
            </a:r>
            <a:r>
              <a:rPr lang="en-US" dirty="0" err="1"/>
              <a:t>d.runwaylength</a:t>
            </a:r>
            <a:r>
              <a:rPr lang="en-US" dirty="0"/>
              <a:t> &gt; 5000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AND (</a:t>
            </a:r>
            <a:r>
              <a:rPr lang="en-US" dirty="0"/>
              <a:t>2*</a:t>
            </a:r>
            <a:r>
              <a:rPr lang="en-US" dirty="0" err="1"/>
              <a:t>asin</a:t>
            </a:r>
            <a:r>
              <a:rPr lang="en-US" dirty="0"/>
              <a:t>(</a:t>
            </a:r>
            <a:r>
              <a:rPr lang="en-US" dirty="0" err="1"/>
              <a:t>sqrt</a:t>
            </a:r>
            <a:r>
              <a:rPr lang="en-US" dirty="0"/>
              <a:t>((sin(((</a:t>
            </a:r>
            <a:r>
              <a:rPr lang="en-US" dirty="0" err="1"/>
              <a:t>o.lat</a:t>
            </a:r>
            <a:r>
              <a:rPr lang="en-US" dirty="0"/>
              <a:t>*pi()/180)-(</a:t>
            </a:r>
            <a:r>
              <a:rPr lang="en-US" dirty="0" err="1"/>
              <a:t>d.lat</a:t>
            </a:r>
            <a:r>
              <a:rPr lang="en-US" dirty="0"/>
              <a:t>*pi()/180))/2))^2+cos((</a:t>
            </a:r>
            <a:r>
              <a:rPr lang="en-US" dirty="0" err="1"/>
              <a:t>o.lat</a:t>
            </a:r>
            <a:r>
              <a:rPr lang="en-US" dirty="0"/>
              <a:t>*pi()/180))*</a:t>
            </a:r>
            <a:r>
              <a:rPr lang="en-US" dirty="0" err="1"/>
              <a:t>cos</a:t>
            </a:r>
            <a:r>
              <a:rPr lang="en-US" dirty="0"/>
              <a:t>((</a:t>
            </a:r>
            <a:r>
              <a:rPr lang="en-US" dirty="0" err="1"/>
              <a:t>d.lat</a:t>
            </a:r>
            <a:r>
              <a:rPr lang="en-US" dirty="0"/>
              <a:t>*pi()/180))*(sin(((</a:t>
            </a:r>
            <a:r>
              <a:rPr lang="en-US" dirty="0" err="1"/>
              <a:t>o.lon</a:t>
            </a:r>
            <a:r>
              <a:rPr lang="en-US" dirty="0"/>
              <a:t>*pi()/180)-(</a:t>
            </a:r>
            <a:r>
              <a:rPr lang="en-US" dirty="0" err="1"/>
              <a:t>d.lon</a:t>
            </a:r>
            <a:r>
              <a:rPr lang="en-US" dirty="0"/>
              <a:t>*pi()/180))/2))^2)))*180*60/pi</a:t>
            </a:r>
            <a:r>
              <a:rPr lang="en-US" dirty="0" smtClean="0"/>
              <a:t>() &lt; 3000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ORDER BY 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580732"/>
              </p:ext>
            </p:extLst>
          </p:nvPr>
        </p:nvGraphicFramePr>
        <p:xfrm>
          <a:off x="838200" y="5499896"/>
          <a:ext cx="106053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347"/>
                <a:gridCol w="1431805"/>
                <a:gridCol w="2121076"/>
                <a:gridCol w="2121076"/>
                <a:gridCol w="21210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Airport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(nm)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 Vegas/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Carran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Intl,NV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828.9384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2.072346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$20,723.46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097083" y="-368301"/>
            <a:ext cx="20386166" cy="75946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89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Airports within Range</a:t>
            </a:r>
            <a:br>
              <a:rPr lang="en-US" dirty="0" smtClean="0"/>
            </a:br>
            <a:r>
              <a:rPr lang="en-US" dirty="0" smtClean="0"/>
              <a:t>of Bellingham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5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 </a:t>
            </a:r>
            <a:r>
              <a:rPr lang="en-US" dirty="0" err="1" smtClean="0"/>
              <a:t>geom</a:t>
            </a:r>
            <a:r>
              <a:rPr lang="en-US" dirty="0" smtClean="0"/>
              <a:t> to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ALTER TABLE </a:t>
            </a:r>
            <a:r>
              <a:rPr lang="en-US" dirty="0" err="1"/>
              <a:t>flights.airports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smtClean="0"/>
              <a:t>   ADD </a:t>
            </a:r>
            <a:r>
              <a:rPr lang="en-US" dirty="0"/>
              <a:t>COLUMN </a:t>
            </a:r>
            <a:r>
              <a:rPr lang="en-US" dirty="0" err="1" smtClean="0"/>
              <a:t>geom</a:t>
            </a:r>
            <a:r>
              <a:rPr lang="en-US" dirty="0" smtClean="0"/>
              <a:t> </a:t>
            </a:r>
            <a:r>
              <a:rPr lang="en-US" dirty="0" err="1"/>
              <a:t>public.geography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UPDATE </a:t>
            </a:r>
            <a:r>
              <a:rPr lang="en-US" dirty="0" err="1" smtClean="0"/>
              <a:t>flights.airports</a:t>
            </a:r>
            <a:r>
              <a:rPr lang="en-US" dirty="0" smtClean="0"/>
              <a:t> SET </a:t>
            </a:r>
            <a:r>
              <a:rPr lang="en-US" dirty="0" err="1" smtClean="0"/>
              <a:t>geom</a:t>
            </a:r>
            <a:r>
              <a:rPr lang="en-US" dirty="0" smtClean="0"/>
              <a:t> =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ST_SetSRID</a:t>
            </a:r>
            <a:r>
              <a:rPr lang="en-US" dirty="0" smtClean="0"/>
              <a:t>(</a:t>
            </a:r>
            <a:r>
              <a:rPr lang="en-US" dirty="0" err="1" smtClean="0"/>
              <a:t>ST_Point</a:t>
            </a:r>
            <a:r>
              <a:rPr lang="en-US" dirty="0" smtClean="0"/>
              <a:t>(</a:t>
            </a:r>
            <a:r>
              <a:rPr lang="en-US" dirty="0" err="1" smtClean="0"/>
              <a:t>lon</a:t>
            </a:r>
            <a:r>
              <a:rPr lang="en-US" dirty="0" smtClean="0"/>
              <a:t>, </a:t>
            </a:r>
            <a:r>
              <a:rPr lang="en-US" dirty="0" err="1" smtClean="0"/>
              <a:t>lat</a:t>
            </a:r>
            <a:r>
              <a:rPr lang="en-US" dirty="0" smtClean="0"/>
              <a:t>),</a:t>
            </a:r>
            <a:r>
              <a:rPr lang="en-US" dirty="0"/>
              <a:t>4326)::geography;</a:t>
            </a:r>
          </a:p>
          <a:p>
            <a:pPr marL="0" indent="0">
              <a:buNone/>
            </a:pPr>
            <a:r>
              <a:rPr lang="en-US" dirty="0"/>
              <a:t>        </a:t>
            </a:r>
          </a:p>
          <a:p>
            <a:pPr marL="0" indent="0">
              <a:buNone/>
            </a:pPr>
            <a:r>
              <a:rPr lang="en-US" dirty="0" smtClean="0"/>
              <a:t>4326 Longitude/Latitude based </a:t>
            </a:r>
            <a:r>
              <a:rPr lang="en-US" dirty="0"/>
              <a:t>on </a:t>
            </a:r>
            <a:r>
              <a:rPr lang="en-US" dirty="0" smtClean="0"/>
              <a:t>WGS 84</a:t>
            </a:r>
          </a:p>
          <a:p>
            <a:pPr marL="0" indent="0">
              <a:buNone/>
            </a:pPr>
            <a:r>
              <a:rPr lang="en-US" dirty="0" smtClean="0"/>
              <a:t>32661 </a:t>
            </a:r>
            <a:r>
              <a:rPr lang="en-US" dirty="0"/>
              <a:t>Meter based on WGS </a:t>
            </a:r>
            <a:r>
              <a:rPr lang="en-US" dirty="0" smtClean="0"/>
              <a:t>84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PostGIS</a:t>
            </a:r>
            <a:r>
              <a:rPr lang="en-US" dirty="0" smtClean="0"/>
              <a:t>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0645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SELECT </a:t>
            </a:r>
            <a:r>
              <a:rPr lang="en-US" dirty="0" err="1"/>
              <a:t>d.airportname</a:t>
            </a:r>
            <a:r>
              <a:rPr lang="en-US" dirty="0"/>
              <a:t>, </a:t>
            </a:r>
            <a:r>
              <a:rPr lang="en-US" dirty="0" err="1"/>
              <a:t>d.identifier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ST_Distance</a:t>
            </a:r>
            <a:r>
              <a:rPr lang="en-US" dirty="0"/>
              <a:t>(</a:t>
            </a:r>
            <a:r>
              <a:rPr lang="en-US" dirty="0" err="1"/>
              <a:t>o.geom</a:t>
            </a:r>
            <a:r>
              <a:rPr lang="en-US" dirty="0"/>
              <a:t>, </a:t>
            </a:r>
            <a:r>
              <a:rPr lang="en-US" dirty="0" err="1"/>
              <a:t>d.geom</a:t>
            </a:r>
            <a:r>
              <a:rPr lang="en-US" dirty="0"/>
              <a:t>)/1000 AS </a:t>
            </a:r>
            <a:r>
              <a:rPr lang="en-US" dirty="0" err="1"/>
              <a:t>distance_km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ST_Distance</a:t>
            </a:r>
            <a:r>
              <a:rPr lang="en-US" dirty="0"/>
              <a:t>(</a:t>
            </a:r>
            <a:r>
              <a:rPr lang="en-US" dirty="0" err="1"/>
              <a:t>o.geom</a:t>
            </a:r>
            <a:r>
              <a:rPr lang="en-US" dirty="0"/>
              <a:t>, </a:t>
            </a:r>
            <a:r>
              <a:rPr lang="en-US" dirty="0" err="1"/>
              <a:t>d.geom</a:t>
            </a:r>
            <a:r>
              <a:rPr lang="en-US" dirty="0"/>
              <a:t>)/1000*0.53996 AS </a:t>
            </a:r>
            <a:r>
              <a:rPr lang="en-US" dirty="0" err="1"/>
              <a:t>distance_nm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ST_Distance</a:t>
            </a:r>
            <a:r>
              <a:rPr lang="en-US" dirty="0"/>
              <a:t>(</a:t>
            </a:r>
            <a:r>
              <a:rPr lang="en-US" dirty="0" err="1"/>
              <a:t>o.geom</a:t>
            </a:r>
            <a:r>
              <a:rPr lang="en-US" dirty="0"/>
              <a:t>, </a:t>
            </a:r>
            <a:r>
              <a:rPr lang="en-US" dirty="0" err="1"/>
              <a:t>d.geom</a:t>
            </a:r>
            <a:r>
              <a:rPr lang="en-US" dirty="0"/>
              <a:t>)/1000*0.53996/400 AS hours,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ST_Distance</a:t>
            </a:r>
            <a:r>
              <a:rPr lang="en-US" dirty="0"/>
              <a:t>(</a:t>
            </a:r>
            <a:r>
              <a:rPr lang="en-US" dirty="0" err="1"/>
              <a:t>o.geom</a:t>
            </a:r>
            <a:r>
              <a:rPr lang="en-US" dirty="0"/>
              <a:t>, </a:t>
            </a:r>
            <a:r>
              <a:rPr lang="en-US" dirty="0" err="1"/>
              <a:t>d.geom</a:t>
            </a:r>
            <a:r>
              <a:rPr lang="en-US" dirty="0"/>
              <a:t>)/1000*0.53996/400*10000 AS 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FROM </a:t>
            </a:r>
            <a:r>
              <a:rPr lang="en-US" dirty="0" err="1"/>
              <a:t>flights.airports</a:t>
            </a:r>
            <a:r>
              <a:rPr lang="en-US" dirty="0"/>
              <a:t> AS o, </a:t>
            </a:r>
            <a:r>
              <a:rPr lang="en-US" dirty="0" err="1"/>
              <a:t>flights.airports</a:t>
            </a:r>
            <a:r>
              <a:rPr lang="en-US" dirty="0"/>
              <a:t> AS d</a:t>
            </a:r>
          </a:p>
          <a:p>
            <a:pPr marL="0" indent="0">
              <a:buNone/>
            </a:pPr>
            <a:r>
              <a:rPr lang="en-US" dirty="0"/>
              <a:t>WHERE </a:t>
            </a:r>
            <a:r>
              <a:rPr lang="en-US" dirty="0" err="1"/>
              <a:t>o.identifier</a:t>
            </a:r>
            <a:r>
              <a:rPr lang="en-US" dirty="0"/>
              <a:t> = </a:t>
            </a:r>
            <a:r>
              <a:rPr lang="en-US" dirty="0" smtClean="0"/>
              <a:t>'KBLI</a:t>
            </a:r>
            <a:r>
              <a:rPr lang="en-US" dirty="0"/>
              <a:t>'</a:t>
            </a:r>
            <a:r>
              <a:rPr lang="en-US" dirty="0" smtClean="0"/>
              <a:t> AND </a:t>
            </a:r>
            <a:r>
              <a:rPr lang="en-US" dirty="0" err="1"/>
              <a:t>d.identifier</a:t>
            </a:r>
            <a:r>
              <a:rPr lang="en-US" dirty="0"/>
              <a:t> &lt;&gt; </a:t>
            </a:r>
            <a:r>
              <a:rPr lang="en-US" dirty="0" smtClean="0"/>
              <a:t>'KBLI</a:t>
            </a:r>
            <a:r>
              <a:rPr lang="en-US" dirty="0"/>
              <a:t>'</a:t>
            </a:r>
            <a:r>
              <a:rPr lang="en-US" dirty="0" smtClean="0"/>
              <a:t> AND </a:t>
            </a:r>
            <a:r>
              <a:rPr lang="en-US" dirty="0" err="1"/>
              <a:t>d.jet</a:t>
            </a:r>
            <a:r>
              <a:rPr lang="en-US" dirty="0"/>
              <a:t> = </a:t>
            </a:r>
            <a:r>
              <a:rPr lang="en-US" dirty="0" smtClean="0"/>
              <a:t>1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AND </a:t>
            </a:r>
            <a:r>
              <a:rPr lang="en-US" dirty="0" err="1"/>
              <a:t>d.runwaylength</a:t>
            </a:r>
            <a:r>
              <a:rPr lang="en-US" dirty="0"/>
              <a:t> &gt; </a:t>
            </a:r>
            <a:r>
              <a:rPr lang="en-US" dirty="0" smtClean="0"/>
              <a:t>5000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 smtClean="0"/>
              <a:t>AND </a:t>
            </a:r>
            <a:r>
              <a:rPr lang="en-US" dirty="0" err="1"/>
              <a:t>ST_Distance</a:t>
            </a:r>
            <a:r>
              <a:rPr lang="en-US" dirty="0"/>
              <a:t>(</a:t>
            </a:r>
            <a:r>
              <a:rPr lang="en-US" dirty="0" err="1"/>
              <a:t>o.geom</a:t>
            </a:r>
            <a:r>
              <a:rPr lang="en-US" dirty="0"/>
              <a:t>, </a:t>
            </a:r>
            <a:r>
              <a:rPr lang="en-US" dirty="0" err="1"/>
              <a:t>d.geom</a:t>
            </a:r>
            <a:r>
              <a:rPr lang="en-US" dirty="0"/>
              <a:t>)/</a:t>
            </a:r>
            <a:r>
              <a:rPr lang="en-US" dirty="0" smtClean="0"/>
              <a:t>1000*0.53996 &lt; 3000</a:t>
            </a:r>
          </a:p>
          <a:p>
            <a:pPr marL="0" indent="0">
              <a:buNone/>
            </a:pPr>
            <a:r>
              <a:rPr lang="en-US" dirty="0" smtClean="0"/>
              <a:t>ORDER </a:t>
            </a:r>
            <a:r>
              <a:rPr lang="en-US" dirty="0"/>
              <a:t>BY </a:t>
            </a:r>
            <a:r>
              <a:rPr lang="en-US" dirty="0" smtClean="0"/>
              <a:t>4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931263"/>
              </p:ext>
            </p:extLst>
          </p:nvPr>
        </p:nvGraphicFramePr>
        <p:xfrm>
          <a:off x="838200" y="5499896"/>
          <a:ext cx="1060537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4255"/>
                <a:gridCol w="1267486"/>
                <a:gridCol w="1765425"/>
                <a:gridCol w="1747319"/>
                <a:gridCol w="1403287"/>
                <a:gridCol w="14576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Airport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(km)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Distance (nm)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 Vegas/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Carran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Intl,NV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KLAS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1535.533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829.1265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2.072816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$20,728.16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414175"/>
              </p:ext>
            </p:extLst>
          </p:nvPr>
        </p:nvGraphicFramePr>
        <p:xfrm>
          <a:off x="-108858" y="-1018905"/>
          <a:ext cx="12427132" cy="8019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r:id="rId3" imgW="11707920" imgH="7555320" progId="">
                  <p:embed/>
                </p:oleObj>
              </mc:Choice>
              <mc:Fallback>
                <p:oleObj r:id="rId3" imgW="11707920" imgH="75553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08858" y="-1018905"/>
                        <a:ext cx="12427132" cy="8019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9886" y="365126"/>
            <a:ext cx="7913913" cy="6537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Airports within Washington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2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897</Words>
  <Application>Microsoft Office PowerPoint</Application>
  <PresentationFormat>Widescreen</PresentationFormat>
  <Paragraphs>159</Paragraphs>
  <Slides>12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Using GIS in Postgres – Part 2 Real World Examples of PostGIS</vt:lpstr>
      <vt:lpstr>Common Use for GIS Data</vt:lpstr>
      <vt:lpstr>Challenger 601-3A - Performance</vt:lpstr>
      <vt:lpstr>The Math</vt:lpstr>
      <vt:lpstr>Normal SQL Query</vt:lpstr>
      <vt:lpstr>Airports within Range of Bellingham</vt:lpstr>
      <vt:lpstr>How to add geom to Database</vt:lpstr>
      <vt:lpstr>PostGIS Query</vt:lpstr>
      <vt:lpstr>Airports within Washington State</vt:lpstr>
      <vt:lpstr>True Rates with Taxes</vt:lpstr>
      <vt:lpstr>Other GeoSpatial Downloads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Lloyd</dc:creator>
  <cp:lastModifiedBy>Lloyd</cp:lastModifiedBy>
  <cp:revision>44</cp:revision>
  <dcterms:created xsi:type="dcterms:W3CDTF">2013-04-24T05:15:48Z</dcterms:created>
  <dcterms:modified xsi:type="dcterms:W3CDTF">2013-04-29T05:16:45Z</dcterms:modified>
</cp:coreProperties>
</file>